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81" d="100"/>
          <a:sy n="81" d="100"/>
        </p:scale>
        <p:origin x="-30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2CD372CC-6BA0-4D08-9F43-F9BBB8A70370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987E0E9F-E191-45D2-BAD0-A6861991F16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CD372CC-6BA0-4D08-9F43-F9BBB8A70370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87E0E9F-E191-45D2-BAD0-A6861991F16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2CD372CC-6BA0-4D08-9F43-F9BBB8A70370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987E0E9F-E191-45D2-BAD0-A6861991F16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72CC-6BA0-4D08-9F43-F9BBB8A70370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E0E9F-E191-45D2-BAD0-A6861991F16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72CC-6BA0-4D08-9F43-F9BBB8A70370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E0E9F-E191-45D2-BAD0-A6861991F16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CD372CC-6BA0-4D08-9F43-F9BBB8A70370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87E0E9F-E191-45D2-BAD0-A6861991F16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72CC-6BA0-4D08-9F43-F9BBB8A70370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E0E9F-E191-45D2-BAD0-A6861991F1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CD372CC-6BA0-4D08-9F43-F9BBB8A70370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87E0E9F-E191-45D2-BAD0-A6861991F167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CD372CC-6BA0-4D08-9F43-F9BBB8A70370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87E0E9F-E191-45D2-BAD0-A6861991F16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72CC-6BA0-4D08-9F43-F9BBB8A70370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E0E9F-E191-45D2-BAD0-A6861991F1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372CC-6BA0-4D08-9F43-F9BBB8A70370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E0E9F-E191-45D2-BAD0-A6861991F1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CD372CC-6BA0-4D08-9F43-F9BBB8A70370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87E0E9F-E191-45D2-BAD0-A6861991F16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po.int/wipo_magazine/en/2016/si/article_0010.html" TargetMode="External"/><Relationship Id="rId2" Type="http://schemas.openxmlformats.org/officeDocument/2006/relationships/hyperlink" Target="https://www.sec.gov/fast-answers/answersinsiderhtm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cience.howstuffworks.com/innovation/new-inventions/patent-infringement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Patent Disputes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Solving Patent Disputes Locally and Internationally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97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Resolutions of Patent Disputes in a US Court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There are two court systems in the US: Federal and state courts</a:t>
            </a:r>
          </a:p>
          <a:p>
            <a:r>
              <a:rPr lang="en-US" dirty="0" smtClean="0"/>
              <a:t>The federal courts hear the patent infringement cases since the US constitution establishes a patent system to protect its inventors (Harris, 2011)</a:t>
            </a:r>
          </a:p>
          <a:p>
            <a:r>
              <a:rPr lang="en-US" dirty="0" smtClean="0"/>
              <a:t>The patent case begins at one of the US District courts</a:t>
            </a:r>
          </a:p>
          <a:p>
            <a:r>
              <a:rPr lang="en-US" dirty="0" smtClean="0"/>
              <a:t>The judge determines the issue of law before making a judgment</a:t>
            </a:r>
          </a:p>
          <a:p>
            <a:r>
              <a:rPr lang="en-US" dirty="0" smtClean="0"/>
              <a:t>Dissatisfied defendants may go to U.S. Court of Appeals for the Federal Circuit.</a:t>
            </a:r>
          </a:p>
          <a:p>
            <a:r>
              <a:rPr lang="en-US" dirty="0" smtClean="0"/>
              <a:t>Lawyers go toe to toe, with the defendant’s first trying to prove that there is no infringement</a:t>
            </a:r>
          </a:p>
          <a:p>
            <a:r>
              <a:rPr lang="en-US" dirty="0" smtClean="0"/>
              <a:t>The decision is made mainly by reading the language of the claims</a:t>
            </a:r>
          </a:p>
          <a:p>
            <a:r>
              <a:rPr lang="en-US" dirty="0" smtClean="0"/>
              <a:t>If the court determines that what the defendant is making doesn't fall within the language of any of the patent claims, it may decide there's no infringement.</a:t>
            </a:r>
          </a:p>
          <a:p>
            <a:r>
              <a:rPr lang="en-US" dirty="0" smtClean="0"/>
              <a:t>If the defendant's product does fall within the claims, he will then question the validity of the original patent. </a:t>
            </a:r>
          </a:p>
          <a:p>
            <a:r>
              <a:rPr lang="en-US" dirty="0" smtClean="0"/>
              <a:t>If the patent is invalid, there can be no infringement.</a:t>
            </a:r>
          </a:p>
          <a:p>
            <a:r>
              <a:rPr lang="en-US" dirty="0" smtClean="0"/>
              <a:t>This is usually a long process of solving the disputes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07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World intellectual property Organization (WIPO) Dispute Resolution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WIPO provides alternatives for solving patent disputes through its alternative dispute resolution (ADR) program</a:t>
            </a:r>
          </a:p>
          <a:p>
            <a:r>
              <a:rPr lang="en-US" dirty="0" smtClean="0"/>
              <a:t>The ADR proposes outside the court process of resolving the conflicts in a faster and less expensive manner</a:t>
            </a:r>
          </a:p>
          <a:p>
            <a:r>
              <a:rPr lang="en-US" dirty="0" smtClean="0"/>
              <a:t>The most common ADR provided by WIPO are: Mediation, Arbitration, Expedited Arbitration and Expert Determination</a:t>
            </a:r>
          </a:p>
          <a:p>
            <a:r>
              <a:rPr lang="en-US" dirty="0" smtClean="0"/>
              <a:t>The process is a quick, neutral and cost efficient way of solving IP disputes</a:t>
            </a:r>
          </a:p>
          <a:p>
            <a:r>
              <a:rPr lang="en-US" dirty="0" smtClean="0"/>
              <a:t>Unlike the court system, the ADR is neutral to the law and language of the parties, preventing any home court advantage that one of the parties may enjoy in court-based litigation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59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Bonner’s Vice President’s Liability and the Legal or ethical duties to disclose stock purchase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According to Bonner’s vice president purchasing the corporations stock prior to the announcement of the new tractor, Bonner is liable for insider trading. </a:t>
            </a:r>
          </a:p>
          <a:p>
            <a:r>
              <a:rPr lang="en-US" dirty="0" smtClean="0"/>
              <a:t>Insider Trading is illegal trading, generally refers to buying or selling a security, in breach of a fiduciary duty or other relationship of trust and confidence. ("U.S. Securities And Exchange Commission", 2018)</a:t>
            </a:r>
          </a:p>
          <a:p>
            <a:r>
              <a:rPr lang="en-US" dirty="0" smtClean="0"/>
              <a:t>Bonner has ethical and legal fiduciary duties to disclose the stock purchase to the following: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The Board of Directors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To the public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5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management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Bonner must hire compliance officers in order to ensure Bonner’s employees are maintaining regulatory compliance</a:t>
            </a:r>
          </a:p>
          <a:p>
            <a:r>
              <a:rPr lang="en-US" dirty="0" smtClean="0"/>
              <a:t>Bonner must implement a code of ethics</a:t>
            </a:r>
          </a:p>
          <a:p>
            <a:r>
              <a:rPr lang="en-US" dirty="0" smtClean="0"/>
              <a:t>Bonner must implement monthly education programs for current employees on Insider Trading and breaching in order to avoid or reduce situations, such as this one, from happening in the future</a:t>
            </a:r>
          </a:p>
        </p:txBody>
      </p:sp>
    </p:spTree>
    <p:extLst>
      <p:ext uri="{BB962C8B-B14F-4D97-AF65-F5344CB8AC3E}">
        <p14:creationId xmlns:p14="http://schemas.microsoft.com/office/powerpoint/2010/main" val="152514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 Security and Exchange Commission. (2018). Fast Answers: Insider Trading. </a:t>
            </a:r>
            <a:r>
              <a:rPr lang="en-US" i="1" dirty="0" smtClean="0"/>
              <a:t>Retrieved from</a:t>
            </a:r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https://www.sec.gov/fast-answers/answersinsiderhtm.html</a:t>
            </a:r>
            <a:endParaRPr lang="en-US" dirty="0" smtClean="0"/>
          </a:p>
          <a:p>
            <a:r>
              <a:rPr lang="en-US" dirty="0" smtClean="0"/>
              <a:t>WIPO. (2019). WIPO alternative dispute resolution – saving time and money in IP disputes. </a:t>
            </a:r>
            <a:r>
              <a:rPr lang="en-US" i="1" dirty="0" smtClean="0"/>
              <a:t>Retrieved from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https://www.wipo.int/wipo_magazine/en/2016/si/article_0010.html</a:t>
            </a:r>
            <a:endParaRPr lang="en-US" dirty="0" smtClean="0"/>
          </a:p>
          <a:p>
            <a:r>
              <a:rPr lang="en-US" dirty="0" smtClean="0"/>
              <a:t>Harris, W. (2011). How Patent Infringement Works. </a:t>
            </a:r>
            <a:r>
              <a:rPr lang="en-US" i="1" dirty="0" smtClean="0"/>
              <a:t>HowStuffWorks.com. Retrieved </a:t>
            </a:r>
            <a:r>
              <a:rPr lang="en-US" i="1" smtClean="0"/>
              <a:t>14 April 2019 from</a:t>
            </a:r>
            <a:r>
              <a:rPr lang="en-US" smtClean="0"/>
              <a:t> </a:t>
            </a:r>
            <a:r>
              <a:rPr lang="en-US" smtClean="0">
                <a:hlinkClick r:id="rId4"/>
              </a:rPr>
              <a:t>https://science.howstuffworks.com/innovation/new-inventions/patent-infringement.htm</a:t>
            </a:r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08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37</TotalTime>
  <Words>526</Words>
  <Application>Microsoft Office PowerPoint</Application>
  <PresentationFormat>Custom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Oriel</vt:lpstr>
      <vt:lpstr>Patent Disputes</vt:lpstr>
      <vt:lpstr>Resolutions of Patent Disputes in a US Court</vt:lpstr>
      <vt:lpstr>World intellectual property Organization (WIPO) Dispute Resolution </vt:lpstr>
      <vt:lpstr>Bonner’s Vice President’s Liability and the Legal or ethical duties to disclose stock purchase</vt:lpstr>
      <vt:lpstr>Risk management Procedures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Patent Disputes</dc:title>
  <dc:creator>user</dc:creator>
  <cp:lastModifiedBy>Simon</cp:lastModifiedBy>
  <cp:revision>6</cp:revision>
  <dcterms:created xsi:type="dcterms:W3CDTF">2019-04-14T22:24:09Z</dcterms:created>
  <dcterms:modified xsi:type="dcterms:W3CDTF">2019-04-15T01:12:21Z</dcterms:modified>
</cp:coreProperties>
</file>